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Roboto Mono"/>
      <p:regular r:id="rId16"/>
    </p:embeddedFont>
    <p:embeddedFont>
      <p:font typeface="Roboto Mono"/>
      <p:regular r:id="rId17"/>
    </p:embeddedFont>
    <p:embeddedFont>
      <p:font typeface="Roboto Mono"/>
      <p:regular r:id="rId18"/>
    </p:embeddedFont>
    <p:embeddedFont>
      <p:font typeface="Roboto Mono"/>
      <p:regular r:id="rId19"/>
    </p:embeddedFont>
    <p:embeddedFont>
      <p:font typeface="Roboto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  <p:embeddedFont>
      <p:font typeface="Roboto"/>
      <p:regular r:id="rId25"/>
    </p:embeddedFont>
    <p:embeddedFont>
      <p:font typeface="Roboto"/>
      <p:regular r:id="rId26"/>
    </p:embeddedFont>
    <p:embeddedFont>
      <p:font typeface="Roboto"/>
      <p:regular r:id="rId27"/>
    </p:embeddedFont>
    <p:embeddedFont>
      <p:font typeface="Roboto"/>
      <p:regular r:id="rId28"/>
    </p:embeddedFont>
    <p:embeddedFont>
      <p:font typeface="Roboto"/>
      <p:regular r:id="rId29"/>
    </p:embeddedFont>
    <p:embeddedFont>
      <p:font typeface="Roboto"/>
      <p:regular r:id="rId30"/>
    </p:embeddedFont>
    <p:embeddedFont>
      <p:font typeface="Roboto"/>
      <p:regular r:id="rId31"/>
    </p:embeddedFont>
    <p:embeddedFont>
      <p:font typeface="Roboto"/>
      <p:regular r:id="rId32"/>
    </p:embeddedFont>
    <p:embeddedFont>
      <p:font typeface="Roboto"/>
      <p:regular r:id="rId33"/>
    </p:embeddedFont>
    <p:embeddedFont>
      <p:font typeface="Roboto"/>
      <p:regular r:id="rId34"/>
    </p:embeddedFont>
    <p:embeddedFont>
      <p:font typeface="Roboto"/>
      <p:regular r:id="rId35"/>
    </p:embeddedFont>
    <p:embeddedFont>
      <p:font typeface="Roboto"/>
      <p:regular r:id="rId36"/>
    </p:embeddedFont>
    <p:embeddedFont>
      <p:font typeface="Roboto"/>
      <p:regular r:id="rId37"/>
    </p:embeddedFont>
    <p:embeddedFont>
      <p:font typeface="Roboto"/>
      <p:regular r:id="rId38"/>
    </p:embeddedFont>
    <p:embeddedFont>
      <p:font typeface="Roboto"/>
      <p:regular r:id="rId39"/>
    </p:embeddedFont>
    <p:embeddedFont>
      <p:font typeface="Roboto"/>
      <p:regular r:id="rId40"/>
    </p:embeddedFont>
    <p:embeddedFont>
      <p:font typeface="Roboto"/>
      <p:regular r:id="rId4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Relationship Id="rId24" Type="http://schemas.openxmlformats.org/officeDocument/2006/relationships/font" Target="fonts/font9.fntdata"/><Relationship Id="rId25" Type="http://schemas.openxmlformats.org/officeDocument/2006/relationships/font" Target="fonts/font10.fntdata"/><Relationship Id="rId26" Type="http://schemas.openxmlformats.org/officeDocument/2006/relationships/font" Target="fonts/font11.fntdata"/><Relationship Id="rId27" Type="http://schemas.openxmlformats.org/officeDocument/2006/relationships/font" Target="fonts/font12.fntdata"/><Relationship Id="rId28" Type="http://schemas.openxmlformats.org/officeDocument/2006/relationships/font" Target="fonts/font13.fntdata"/><Relationship Id="rId29" Type="http://schemas.openxmlformats.org/officeDocument/2006/relationships/font" Target="fonts/font14.fntdata"/><Relationship Id="rId30" Type="http://schemas.openxmlformats.org/officeDocument/2006/relationships/font" Target="fonts/font15.fntdata"/><Relationship Id="rId31" Type="http://schemas.openxmlformats.org/officeDocument/2006/relationships/font" Target="fonts/font16.fntdata"/><Relationship Id="rId32" Type="http://schemas.openxmlformats.org/officeDocument/2006/relationships/font" Target="fonts/font17.fntdata"/><Relationship Id="rId33" Type="http://schemas.openxmlformats.org/officeDocument/2006/relationships/font" Target="fonts/font18.fntdata"/><Relationship Id="rId34" Type="http://schemas.openxmlformats.org/officeDocument/2006/relationships/font" Target="fonts/font19.fntdata"/><Relationship Id="rId35" Type="http://schemas.openxmlformats.org/officeDocument/2006/relationships/font" Target="fonts/font20.fntdata"/><Relationship Id="rId36" Type="http://schemas.openxmlformats.org/officeDocument/2006/relationships/font" Target="fonts/font21.fntdata"/><Relationship Id="rId37" Type="http://schemas.openxmlformats.org/officeDocument/2006/relationships/font" Target="fonts/font22.fntdata"/><Relationship Id="rId38" Type="http://schemas.openxmlformats.org/officeDocument/2006/relationships/font" Target="fonts/font23.fntdata"/><Relationship Id="rId39" Type="http://schemas.openxmlformats.org/officeDocument/2006/relationships/font" Target="fonts/font24.fntdata"/><Relationship Id="rId40" Type="http://schemas.openxmlformats.org/officeDocument/2006/relationships/font" Target="fonts/font25.fntdata"/><Relationship Id="rId41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99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8 Дәріс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34804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Роботталған Multistation NovaMS 60 жалпы шолу</a:t>
            </a:r>
            <a:endParaRPr lang="en-US" sz="4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4550" y="2948940"/>
            <a:ext cx="1257300" cy="23317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32980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spc="-185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Multistation NovaMS 60 туралы жалпы шолу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520779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Multistation NovaMS 60 - бұл жетілдірілген роботтық жүйе. Ол бірнеше манипуляторларды басқаруға қабілетті, бұл оны өндірісте және зерттеуде әмбебап шешімге айналдырады.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975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Жалпы сипаттама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948696"/>
            <a:ext cx="3664863" cy="3484364"/>
          </a:xfrm>
          <a:prstGeom prst="roundRect">
            <a:avLst>
              <a:gd name="adj" fmla="val 976"/>
            </a:avLst>
          </a:prstGeom>
          <a:solidFill>
            <a:srgbClr val="404040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1755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Модульдік құрылым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2665928"/>
            <a:ext cx="321123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NovaMS 60 модульдік құрылыммен жасалған. Ол тапсырмаларға сәйкес кез келген роботтық манипуляторлардың конфигурациясын қабылдай алады.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1948696"/>
            <a:ext cx="3664863" cy="3484364"/>
          </a:xfrm>
          <a:prstGeom prst="roundRect">
            <a:avLst>
              <a:gd name="adj" fmla="val 976"/>
            </a:avLst>
          </a:prstGeom>
          <a:solidFill>
            <a:srgbClr val="404040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175510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Кең ауқымды қозғалыс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020258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Роботтық манипуляторлар кең ауқымда қозғала алады, бұл кез келген қиын бұрыштарда жұмыс істеуге мүмкіндік береді.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9874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404040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8866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Жоғары дәлдік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377107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NovaMS 60 жоғары дәлдікпен жұмыс істеуге арналған. Ол әр тапсырманы дәл және сенімді орындайды.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00620"/>
            <a:ext cx="74342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Техникалық сипаттамалар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49560"/>
            <a:ext cx="7556421" cy="2979420"/>
          </a:xfrm>
          <a:prstGeom prst="roundRect">
            <a:avLst>
              <a:gd name="adj" fmla="val 114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157180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30088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Манипуляторлар саны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30088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1-ден 6-ға дейін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380750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395120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Жүк көтергіштігі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395120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5-тен 50 кг-ға дейін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4457819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460152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Қозғалыс ауқымы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460152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360 градус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7810" y="5108138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514624" y="525184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Басқару жүйесі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9024" y="525184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Интуитивті графикалық интерфейс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61413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Негізгі функциялары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Материалды өңдеу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156692" y="4379952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Кесу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56692" y="4822150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Дәнекерлеу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56692" y="5264348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Бұрау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798808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Автоматтандырылған жинақтау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695831" y="4734282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Компоненттерді орнату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695831" y="5176480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Заттарды жинақтау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872067" y="3798808"/>
            <a:ext cx="30694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Зерттеу және дамыту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34970" y="4379952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Эксперименттер жүргізу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10234970" y="4822150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Құрылғыларды басқару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1526" y="614005"/>
            <a:ext cx="5582722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spc="-132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Артықшылықтары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1526" y="1897975"/>
            <a:ext cx="502444" cy="50244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5" name="Text 2"/>
          <p:cNvSpPr/>
          <p:nvPr/>
        </p:nvSpPr>
        <p:spPr>
          <a:xfrm>
            <a:off x="937260" y="1981676"/>
            <a:ext cx="190976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spc="-7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07212" y="1897975"/>
            <a:ext cx="2953226" cy="697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spc="-6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Өнімділікті арттыру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507212" y="2729627"/>
            <a:ext cx="2953226" cy="1786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NovaMS 60 өндірістік процестердің тиімділігін арттырады, себебі ол қатесіз және 24/7 жұмыс істей алады.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3681" y="1897975"/>
            <a:ext cx="502444" cy="50244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9" name="Text 6"/>
          <p:cNvSpPr/>
          <p:nvPr/>
        </p:nvSpPr>
        <p:spPr>
          <a:xfrm>
            <a:off x="4839414" y="1981676"/>
            <a:ext cx="190976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spc="-7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409367" y="1897975"/>
            <a:ext cx="2953226" cy="697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spc="-6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Қауіпсіздікті арттыру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409367" y="2729627"/>
            <a:ext cx="2953226" cy="2143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Қауіпті және қайталанатын жұмыстарды автоматтандыру арқылы жұмысшылардың қауіпсіздігін қамтамасыз етеді.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81526" y="5347930"/>
            <a:ext cx="502444" cy="50244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3" name="Text 10"/>
          <p:cNvSpPr/>
          <p:nvPr/>
        </p:nvSpPr>
        <p:spPr>
          <a:xfrm>
            <a:off x="937260" y="5431631"/>
            <a:ext cx="190976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spc="-7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507212" y="5347930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spc="-6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Шығындарды азайту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507212" y="5830729"/>
            <a:ext cx="2953226" cy="1786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NovaMS 60 өндірістік шығындарды азайтады, себебі ол ресурстарды тиімді пайдаланады және қателер санын азайтады.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3681" y="5347930"/>
            <a:ext cx="502444" cy="50244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7" name="Text 14"/>
          <p:cNvSpPr/>
          <p:nvPr/>
        </p:nvSpPr>
        <p:spPr>
          <a:xfrm>
            <a:off x="4839414" y="5431631"/>
            <a:ext cx="190976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spc="-7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5409367" y="5347930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spc="-6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Сапаны жақсарту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5409367" y="5830729"/>
            <a:ext cx="2953226" cy="1429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Роботтық манипуляторлар әрбір тапсырманы жоғары дәлдікпен орындайды, бұл өнім сапасын жақсартады.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538" y="538520"/>
            <a:ext cx="4882396" cy="610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spc="-115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Қолдану салалары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8" y="1441728"/>
            <a:ext cx="976432" cy="15623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2863" y="1636990"/>
            <a:ext cx="2642473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spc="-58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Автомобиль өндірісі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52863" y="2059186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Автомобильдерді жинақтау, бояу және басқа да өндірістік процестерді автоматтандыру.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8" y="3004066"/>
            <a:ext cx="976432" cy="15623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2863" y="3199328"/>
            <a:ext cx="278153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spc="-58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Электроника өндірісі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952863" y="3621524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Баспа платаларын жинақтау, микросхемаларды орнату және басқа да электрондық компоненттермен жұмыс істеу.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38" y="4566404"/>
            <a:ext cx="976432" cy="1562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2863" y="4761667"/>
            <a:ext cx="244113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spc="-58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Медицина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952863" y="5183862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Хирургиялық операцияларды жүргізу, дәрі-дәрмектерді дайындау және басқа да медициналық процедураларды автоматтандыру.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38" y="6128742"/>
            <a:ext cx="976432" cy="15623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2863" y="6324005"/>
            <a:ext cx="244113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spc="-58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Ғылыми зерттеулер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952863" y="6746200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Эксперименттерді жүргізу, материалдарды тексеру және басқа да ғылыми зерттеулерді автоматтандыру.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3151" y="531733"/>
            <a:ext cx="5785723" cy="604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spc="-11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Орнату және пайдалану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441757" y="1426012"/>
            <a:ext cx="22860" cy="6273641"/>
          </a:xfrm>
          <a:prstGeom prst="roundRect">
            <a:avLst>
              <a:gd name="adj" fmla="val 126876"/>
            </a:avLst>
          </a:prstGeom>
          <a:solidFill>
            <a:srgbClr val="595959"/>
          </a:solidFill>
          <a:ln/>
        </p:spPr>
      </p:sp>
      <p:sp>
        <p:nvSpPr>
          <p:cNvPr id="5" name="Shape 2"/>
          <p:cNvSpPr/>
          <p:nvPr/>
        </p:nvSpPr>
        <p:spPr>
          <a:xfrm>
            <a:off x="6647855" y="1849636"/>
            <a:ext cx="676751" cy="22860"/>
          </a:xfrm>
          <a:prstGeom prst="roundRect">
            <a:avLst>
              <a:gd name="adj" fmla="val 126876"/>
            </a:avLst>
          </a:prstGeom>
          <a:solidFill>
            <a:srgbClr val="595959"/>
          </a:solidFill>
          <a:ln/>
        </p:spPr>
      </p:sp>
      <p:sp>
        <p:nvSpPr>
          <p:cNvPr id="6" name="Shape 3"/>
          <p:cNvSpPr/>
          <p:nvPr/>
        </p:nvSpPr>
        <p:spPr>
          <a:xfrm>
            <a:off x="6235660" y="1643539"/>
            <a:ext cx="435054" cy="43505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7" name="Text 4"/>
          <p:cNvSpPr/>
          <p:nvPr/>
        </p:nvSpPr>
        <p:spPr>
          <a:xfrm>
            <a:off x="6370439" y="1716048"/>
            <a:ext cx="165378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6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516654" y="1619369"/>
            <a:ext cx="241696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spc="-5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Орнату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516654" y="2037397"/>
            <a:ext cx="6436995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NovaMS 60-ты орнату оңай және жылдам, себебі ол модульдік құрылымға ие.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647855" y="3466386"/>
            <a:ext cx="676751" cy="22860"/>
          </a:xfrm>
          <a:prstGeom prst="roundRect">
            <a:avLst>
              <a:gd name="adj" fmla="val 126876"/>
            </a:avLst>
          </a:prstGeom>
          <a:solidFill>
            <a:srgbClr val="595959"/>
          </a:solidFill>
          <a:ln/>
        </p:spPr>
      </p:sp>
      <p:sp>
        <p:nvSpPr>
          <p:cNvPr id="11" name="Shape 8"/>
          <p:cNvSpPr/>
          <p:nvPr/>
        </p:nvSpPr>
        <p:spPr>
          <a:xfrm>
            <a:off x="6235660" y="326028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2" name="Text 9"/>
          <p:cNvSpPr/>
          <p:nvPr/>
        </p:nvSpPr>
        <p:spPr>
          <a:xfrm>
            <a:off x="6370439" y="3332798"/>
            <a:ext cx="165378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6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7516654" y="3236119"/>
            <a:ext cx="241696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spc="-5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Бағдарламалау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7516654" y="3654147"/>
            <a:ext cx="6436995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Роботтық жүйені бағдарламалау интуитивті графикалық интерфейс арқылы жүзеге асырылады.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647855" y="5083135"/>
            <a:ext cx="676751" cy="22860"/>
          </a:xfrm>
          <a:prstGeom prst="roundRect">
            <a:avLst>
              <a:gd name="adj" fmla="val 126876"/>
            </a:avLst>
          </a:prstGeom>
          <a:solidFill>
            <a:srgbClr val="595959"/>
          </a:solidFill>
          <a:ln/>
        </p:spPr>
      </p:sp>
      <p:sp>
        <p:nvSpPr>
          <p:cNvPr id="16" name="Shape 13"/>
          <p:cNvSpPr/>
          <p:nvPr/>
        </p:nvSpPr>
        <p:spPr>
          <a:xfrm>
            <a:off x="6235660" y="487703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7" name="Text 14"/>
          <p:cNvSpPr/>
          <p:nvPr/>
        </p:nvSpPr>
        <p:spPr>
          <a:xfrm>
            <a:off x="6370439" y="4949547"/>
            <a:ext cx="165378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6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7516654" y="4852868"/>
            <a:ext cx="241696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spc="-5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Пайдалану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516654" y="5270897"/>
            <a:ext cx="6436995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NovaMS 60-ты пайдалану оңай және қолжетімді, себебі ол пайдаланушыға ыңғайлы дизайнмен жасалған.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647855" y="6699885"/>
            <a:ext cx="676751" cy="22860"/>
          </a:xfrm>
          <a:prstGeom prst="roundRect">
            <a:avLst>
              <a:gd name="adj" fmla="val 126876"/>
            </a:avLst>
          </a:prstGeom>
          <a:solidFill>
            <a:srgbClr val="595959"/>
          </a:solidFill>
          <a:ln/>
        </p:spPr>
      </p:sp>
      <p:sp>
        <p:nvSpPr>
          <p:cNvPr id="21" name="Shape 18"/>
          <p:cNvSpPr/>
          <p:nvPr/>
        </p:nvSpPr>
        <p:spPr>
          <a:xfrm>
            <a:off x="6235660" y="649378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22" name="Text 19"/>
          <p:cNvSpPr/>
          <p:nvPr/>
        </p:nvSpPr>
        <p:spPr>
          <a:xfrm>
            <a:off x="6370439" y="6566297"/>
            <a:ext cx="165378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69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7516654" y="6469618"/>
            <a:ext cx="241696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spc="-5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Техникалық қолдау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7516654" y="6887647"/>
            <a:ext cx="6436995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Компания тұрақты техникалық қолдауды ұсынады, бұл сіздің жүйеңіздің дұрыс жұмыс істеуін қамтамасыз етеді.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459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Қорытынды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094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Multistation NovaMS 60 - бұл жетілдірілген роботтық жүйе. Ол әмбебап, сенімді және пайдаланушыға ыңғайлы. NovaMS 60 кез келген өндірістік немесе зерттеу тапсырмасын орындауға қабілетті.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2024-09-25T14:16:55Z</dcterms:created>
  <dcterms:modified xsi:type="dcterms:W3CDTF">2024-09-25T14:16:55Z</dcterms:modified>
</cp:coreProperties>
</file>